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6A9C70-07AC-4536-823E-023A779BDCEA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744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35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j0180775">
            <a:extLst>
              <a:ext uri="{FF2B5EF4-FFF2-40B4-BE49-F238E27FC236}">
                <a16:creationId xmlns:a16="http://schemas.microsoft.com/office/drawing/2014/main" id="{C6F5F0D8-EC5A-472E-9AD3-62C4EDE3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7669"/>
          <a:stretch/>
        </p:blipFill>
        <p:spPr bwMode="auto">
          <a:xfrm>
            <a:off x="-1" y="10"/>
            <a:ext cx="6501383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91183" y="0"/>
            <a:ext cx="7052817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9455C-1EF1-4758-85C5-569CD6D012C7}"/>
              </a:ext>
            </a:extLst>
          </p:cNvPr>
          <p:cNvSpPr/>
          <p:nvPr/>
        </p:nvSpPr>
        <p:spPr>
          <a:xfrm>
            <a:off x="5410200" y="3048000"/>
            <a:ext cx="3733800" cy="1882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Forecasting Air Quality</a:t>
            </a:r>
            <a:endParaRPr lang="en-US" sz="36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9617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8736" y="4546920"/>
            <a:ext cx="301752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C50E11-B144-4351-A272-AC453FB57DCD}"/>
              </a:ext>
            </a:extLst>
          </p:cNvPr>
          <p:cNvSpPr/>
          <p:nvPr/>
        </p:nvSpPr>
        <p:spPr>
          <a:xfrm>
            <a:off x="5422301" y="4634542"/>
            <a:ext cx="4572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i="1" dirty="0"/>
              <a:t>Presented by Dinesh Kumar P</a:t>
            </a:r>
            <a:br>
              <a:rPr lang="en-US" i="1" dirty="0"/>
            </a:b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090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DRIFT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605247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609600" y="3467269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7963DD-67B1-4A7C-93C7-E1525EF23E02}"/>
              </a:ext>
            </a:extLst>
          </p:cNvPr>
          <p:cNvSpPr/>
          <p:nvPr/>
        </p:nvSpPr>
        <p:spPr>
          <a:xfrm>
            <a:off x="4446717" y="465956"/>
            <a:ext cx="401521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 AND EXPONENTIAL SMOOTHING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8E1F80-C7DC-4FD6-8FB2-C8000E1B7651}"/>
              </a:ext>
            </a:extLst>
          </p:cNvPr>
          <p:cNvSpPr/>
          <p:nvPr/>
        </p:nvSpPr>
        <p:spPr>
          <a:xfrm>
            <a:off x="5334000" y="338977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9CF5F-A118-4476-B59A-72CF2EA65F8C}"/>
              </a:ext>
            </a:extLst>
          </p:cNvPr>
          <p:cNvSpPr txBox="1"/>
          <p:nvPr/>
        </p:nvSpPr>
        <p:spPr>
          <a:xfrm>
            <a:off x="5548131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0614BD-C2A4-4B8F-B2D3-C83C71D8F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3093" y="1126486"/>
            <a:ext cx="3418569" cy="23217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BD13A5-1F52-4B6E-878B-74F72FEDB9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4696" y="3836601"/>
            <a:ext cx="3570915" cy="22593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4EC9CC-5E7F-481C-AA58-F98FB637638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84" y="1188853"/>
            <a:ext cx="3418569" cy="2259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E98BF0-0D98-4845-AD5D-CE4A950A26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26304"/>
            <a:ext cx="3845870" cy="2500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53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574767" y="364200"/>
            <a:ext cx="7924800" cy="522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b="1" dirty="0">
                <a:solidFill>
                  <a:schemeClr val="bg1"/>
                </a:solidFill>
              </a:rPr>
              <a:t>Generalized partial autocorrelation</a:t>
            </a:r>
            <a:r>
              <a:rPr lang="en-IN" dirty="0">
                <a:solidFill>
                  <a:schemeClr val="bg1"/>
                </a:solidFill>
              </a:rPr>
              <a:t> (</a:t>
            </a:r>
            <a:r>
              <a:rPr lang="en-IN" b="1" dirty="0">
                <a:solidFill>
                  <a:schemeClr val="bg1"/>
                </a:solidFill>
              </a:rPr>
              <a:t>GPAC</a:t>
            </a:r>
            <a:r>
              <a:rPr lang="en-IN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1600200" y="371801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GPAC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9CF5F-A118-4476-B59A-72CF2EA65F8C}"/>
              </a:ext>
            </a:extLst>
          </p:cNvPr>
          <p:cNvSpPr txBox="1"/>
          <p:nvPr/>
        </p:nvSpPr>
        <p:spPr>
          <a:xfrm>
            <a:off x="6220596" y="6309134"/>
            <a:ext cx="234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GPAC HEAT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B23E1C-6543-4DDC-82F5-DF22E709C7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1600" y="3718015"/>
            <a:ext cx="3622767" cy="2372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F20AB-F167-4867-8814-FFAC3B923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2" y="1075619"/>
            <a:ext cx="4395378" cy="26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0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ARMA (2,7) Model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605247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609600" y="3467269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8E1F80-C7DC-4FD6-8FB2-C8000E1B7651}"/>
              </a:ext>
            </a:extLst>
          </p:cNvPr>
          <p:cNvSpPr/>
          <p:nvPr/>
        </p:nvSpPr>
        <p:spPr>
          <a:xfrm>
            <a:off x="5334000" y="338977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9CF5F-A118-4476-B59A-72CF2EA65F8C}"/>
              </a:ext>
            </a:extLst>
          </p:cNvPr>
          <p:cNvSpPr txBox="1"/>
          <p:nvPr/>
        </p:nvSpPr>
        <p:spPr>
          <a:xfrm>
            <a:off x="5548131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06F1B-141C-4845-9444-D8017FB03C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5" y="1043743"/>
            <a:ext cx="3324556" cy="23460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C0EB9-C25C-480E-9CC3-CB733A8F02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5" y="3946947"/>
            <a:ext cx="3324556" cy="2188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57572C3-9B73-4F7E-805D-7F8304DF1566}"/>
              </a:ext>
            </a:extLst>
          </p:cNvPr>
          <p:cNvSpPr/>
          <p:nvPr/>
        </p:nvSpPr>
        <p:spPr>
          <a:xfrm>
            <a:off x="5368972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ARMA (2,3) Model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8E442D-D8BF-48CC-AD05-5896CBA9D97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73" y="1043743"/>
            <a:ext cx="3662727" cy="23460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2B17C1-9496-4000-AAB4-9CD099306A3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14" y="3785426"/>
            <a:ext cx="3797434" cy="24758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8264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ARMA (4,0) Model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621365" y="637860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609600" y="3467269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8E1F80-C7DC-4FD6-8FB2-C8000E1B7651}"/>
              </a:ext>
            </a:extLst>
          </p:cNvPr>
          <p:cNvSpPr/>
          <p:nvPr/>
        </p:nvSpPr>
        <p:spPr>
          <a:xfrm>
            <a:off x="5334000" y="338977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9CF5F-A118-4476-B59A-72CF2EA65F8C}"/>
              </a:ext>
            </a:extLst>
          </p:cNvPr>
          <p:cNvSpPr txBox="1"/>
          <p:nvPr/>
        </p:nvSpPr>
        <p:spPr>
          <a:xfrm>
            <a:off x="5606983" y="63164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7572C3-9B73-4F7E-805D-7F8304DF1566}"/>
              </a:ext>
            </a:extLst>
          </p:cNvPr>
          <p:cNvSpPr/>
          <p:nvPr/>
        </p:nvSpPr>
        <p:spPr>
          <a:xfrm>
            <a:off x="5368972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ARMA (4,2) Model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E8E442D-D8BF-48CC-AD05-5896CBA9D97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73" y="1043743"/>
            <a:ext cx="3662727" cy="23460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2B17C1-9496-4000-AAB4-9CD099306A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66" y="3759102"/>
            <a:ext cx="3797434" cy="24758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3DDC13-6457-4E88-9D0A-D497C5BBD3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" y="1284070"/>
            <a:ext cx="2713355" cy="18318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D895C-778B-42EC-9873-420D912A384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2" y="3836601"/>
            <a:ext cx="3479000" cy="24758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9290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1371600" y="428758"/>
            <a:ext cx="6400800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FINAL MODEL SELECTION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9CD9A-74F8-4B82-AB5D-FA394ED0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1" y="1807368"/>
            <a:ext cx="7789041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1066800" y="152400"/>
            <a:ext cx="6400800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NEXT STEPS…. ARIMA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DC684-72C6-4E2D-A76A-5D9E913061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1"/>
            <a:ext cx="5029200" cy="2362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6B48FE-22FE-431A-AB8E-89C28E1CF4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764322"/>
            <a:ext cx="5731510" cy="28886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267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3505200" y="2669561"/>
            <a:ext cx="2514600" cy="462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256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F4F63-D642-437B-9B07-8F994FA33212}"/>
              </a:ext>
            </a:extLst>
          </p:cNvPr>
          <p:cNvSpPr/>
          <p:nvPr/>
        </p:nvSpPr>
        <p:spPr>
          <a:xfrm>
            <a:off x="-609600" y="0"/>
            <a:ext cx="5791200" cy="182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3600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 Statement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508EEE-1904-4CD9-AE0D-88090D750A59}"/>
              </a:ext>
            </a:extLst>
          </p:cNvPr>
          <p:cNvSpPr/>
          <p:nvPr/>
        </p:nvSpPr>
        <p:spPr>
          <a:xfrm>
            <a:off x="1295400" y="2819400"/>
            <a:ext cx="57912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F271A8-DE0A-4863-8568-095A07F884CB}"/>
              </a:ext>
            </a:extLst>
          </p:cNvPr>
          <p:cNvSpPr/>
          <p:nvPr/>
        </p:nvSpPr>
        <p:spPr>
          <a:xfrm>
            <a:off x="952500" y="1524000"/>
            <a:ext cx="8458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humidity affect air quality 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24C10-3E18-4930-A83E-CD2A4C61B7FB}"/>
              </a:ext>
            </a:extLst>
          </p:cNvPr>
          <p:cNvSpPr/>
          <p:nvPr/>
        </p:nvSpPr>
        <p:spPr>
          <a:xfrm>
            <a:off x="304800" y="2438400"/>
            <a:ext cx="5791200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1013460" y="3429000"/>
            <a:ext cx="84582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solidFill>
                  <a:schemeClr val="bg1"/>
                </a:solidFill>
              </a:rPr>
              <a:t>Predict the Relative Humidity of a given point of time based on the all-other attributes affecting the change in RH</a:t>
            </a: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840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45B250-E9E4-4841-8508-CBABCE2B6AD5}"/>
              </a:ext>
            </a:extLst>
          </p:cNvPr>
          <p:cNvSpPr/>
          <p:nvPr/>
        </p:nvSpPr>
        <p:spPr>
          <a:xfrm>
            <a:off x="609600" y="279761"/>
            <a:ext cx="8153400" cy="1524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u="sng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Set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2BF09-7B86-4F80-B398-CC3415DA154A}"/>
              </a:ext>
            </a:extLst>
          </p:cNvPr>
          <p:cNvSpPr/>
          <p:nvPr/>
        </p:nvSpPr>
        <p:spPr>
          <a:xfrm>
            <a:off x="228600" y="1335679"/>
            <a:ext cx="6743700" cy="5257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Repository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UCI Machine Learning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5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Instances</a:t>
            </a:r>
            <a:b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9358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5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Dependent Variable</a:t>
            </a:r>
            <a:endParaRPr lang="en-US" sz="25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Relative Humidity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5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Independent Variable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Date ; Time ; CO(GT); PT08.S1(CO); NMHC(GT)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C6H6(GT); PT08.S2(NMHC); NOx(GT)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PT08.S3(NOx); NO2(GT); PT08.S4(NO2)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PT08.S5(O3); T; RH; AH</a:t>
            </a:r>
          </a:p>
        </p:txBody>
      </p:sp>
    </p:spTree>
    <p:extLst>
      <p:ext uri="{BB962C8B-B14F-4D97-AF65-F5344CB8AC3E}">
        <p14:creationId xmlns:p14="http://schemas.microsoft.com/office/powerpoint/2010/main" val="111564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F4F63-D642-437B-9B07-8F994FA33212}"/>
              </a:ext>
            </a:extLst>
          </p:cNvPr>
          <p:cNvSpPr/>
          <p:nvPr/>
        </p:nvSpPr>
        <p:spPr>
          <a:xfrm>
            <a:off x="609600" y="279761"/>
            <a:ext cx="8153400" cy="1524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Preprocessing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508EEE-1904-4CD9-AE0D-88090D750A59}"/>
              </a:ext>
            </a:extLst>
          </p:cNvPr>
          <p:cNvSpPr/>
          <p:nvPr/>
        </p:nvSpPr>
        <p:spPr>
          <a:xfrm>
            <a:off x="1295400" y="2819400"/>
            <a:ext cx="57912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6F682-CC18-45A6-A52C-50DBA7C728C5}"/>
              </a:ext>
            </a:extLst>
          </p:cNvPr>
          <p:cNvSpPr/>
          <p:nvPr/>
        </p:nvSpPr>
        <p:spPr>
          <a:xfrm>
            <a:off x="509466" y="1803763"/>
            <a:ext cx="4069769" cy="33636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7868DC-72E9-4202-AB8D-9BE63604F40F}"/>
              </a:ext>
            </a:extLst>
          </p:cNvPr>
          <p:cNvSpPr/>
          <p:nvPr/>
        </p:nvSpPr>
        <p:spPr>
          <a:xfrm>
            <a:off x="418011" y="1596241"/>
            <a:ext cx="78871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# Removing Unnamed columns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# Changing the datatype from object to float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# Handling null values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# Handling nan values</a:t>
            </a:r>
          </a:p>
          <a:p>
            <a:pPr algn="ctr"/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28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F4F63-D642-437B-9B07-8F994FA33212}"/>
              </a:ext>
            </a:extLst>
          </p:cNvPr>
          <p:cNvSpPr/>
          <p:nvPr/>
        </p:nvSpPr>
        <p:spPr>
          <a:xfrm>
            <a:off x="609600" y="-25037"/>
            <a:ext cx="78486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8153400" cy="1524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Analysis(EDA)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A7A74-BD7D-4053-B245-340A6EE88AE4}"/>
              </a:ext>
            </a:extLst>
          </p:cNvPr>
          <p:cNvSpPr/>
          <p:nvPr/>
        </p:nvSpPr>
        <p:spPr>
          <a:xfrm>
            <a:off x="326571" y="1803762"/>
            <a:ext cx="8153400" cy="4216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8B17D-F70F-4DAC-9DD6-2626F45D66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377882"/>
            <a:ext cx="3352800" cy="205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176A1-410F-4A72-9D2F-7D68E9B44A8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460" y="1377882"/>
            <a:ext cx="3693511" cy="215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E2B18-0354-4F3E-878C-3729E6099A7B}"/>
              </a:ext>
            </a:extLst>
          </p:cNvPr>
          <p:cNvSpPr txBox="1"/>
          <p:nvPr/>
        </p:nvSpPr>
        <p:spPr>
          <a:xfrm>
            <a:off x="932453" y="345655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RH against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5741195" y="347332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plots of RH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5033F-854C-43E3-A093-218A691B9BA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22" y="3657889"/>
            <a:ext cx="2906873" cy="2733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D6EF63-E2F0-4730-A632-B372F4E1C377}"/>
              </a:ext>
            </a:extLst>
          </p:cNvPr>
          <p:cNvSpPr txBox="1"/>
          <p:nvPr/>
        </p:nvSpPr>
        <p:spPr>
          <a:xfrm>
            <a:off x="3200400" y="643610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802296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F4F63-D642-437B-9B07-8F994FA33212}"/>
              </a:ext>
            </a:extLst>
          </p:cNvPr>
          <p:cNvSpPr/>
          <p:nvPr/>
        </p:nvSpPr>
        <p:spPr>
          <a:xfrm>
            <a:off x="609600" y="-25037"/>
            <a:ext cx="78486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8153400" cy="1524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EDA(Continued)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A7A74-BD7D-4053-B245-340A6EE88AE4}"/>
              </a:ext>
            </a:extLst>
          </p:cNvPr>
          <p:cNvSpPr/>
          <p:nvPr/>
        </p:nvSpPr>
        <p:spPr>
          <a:xfrm>
            <a:off x="326571" y="1803762"/>
            <a:ext cx="8153400" cy="4216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E2B18-0354-4F3E-878C-3729E6099A7B}"/>
              </a:ext>
            </a:extLst>
          </p:cNvPr>
          <p:cNvSpPr txBox="1"/>
          <p:nvPr/>
        </p:nvSpPr>
        <p:spPr>
          <a:xfrm>
            <a:off x="4661763" y="1692805"/>
            <a:ext cx="4155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ADF Test Statistic :</a:t>
            </a:r>
            <a:r>
              <a:rPr lang="en-IN" dirty="0">
                <a:solidFill>
                  <a:schemeClr val="bg1"/>
                </a:solidFill>
              </a:rPr>
              <a:t> -7.391164190222852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p-value :</a:t>
            </a:r>
            <a:r>
              <a:rPr lang="en-IN" dirty="0">
                <a:solidFill>
                  <a:schemeClr val="bg1"/>
                </a:solidFill>
              </a:rPr>
              <a:t> 7.993979270510891e-11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#Lags Used :</a:t>
            </a:r>
            <a:r>
              <a:rPr lang="en-IN" dirty="0">
                <a:solidFill>
                  <a:schemeClr val="bg1"/>
                </a:solidFill>
              </a:rPr>
              <a:t> 38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Number of Observations Used :</a:t>
            </a:r>
            <a:r>
              <a:rPr lang="en-IN" dirty="0">
                <a:solidFill>
                  <a:schemeClr val="bg1"/>
                </a:solidFill>
              </a:rPr>
              <a:t> 9318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6019800" y="434851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Stationarity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DC768F-8F4B-4CDE-A83F-A6D3D5F0AF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3" y="1936535"/>
            <a:ext cx="3295650" cy="10947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1219200" y="316404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Train Test Split</a:t>
            </a:r>
          </a:p>
        </p:txBody>
      </p:sp>
    </p:spTree>
    <p:extLst>
      <p:ext uri="{BB962C8B-B14F-4D97-AF65-F5344CB8AC3E}">
        <p14:creationId xmlns:p14="http://schemas.microsoft.com/office/powerpoint/2010/main" val="108542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F4F63-D642-437B-9B07-8F994FA33212}"/>
              </a:ext>
            </a:extLst>
          </p:cNvPr>
          <p:cNvSpPr/>
          <p:nvPr/>
        </p:nvSpPr>
        <p:spPr>
          <a:xfrm>
            <a:off x="609600" y="-25037"/>
            <a:ext cx="7848600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8153400" cy="1524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EDA(Continued)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9A7A74-BD7D-4053-B245-340A6EE88AE4}"/>
              </a:ext>
            </a:extLst>
          </p:cNvPr>
          <p:cNvSpPr/>
          <p:nvPr/>
        </p:nvSpPr>
        <p:spPr>
          <a:xfrm>
            <a:off x="326571" y="1803762"/>
            <a:ext cx="8153400" cy="4216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5638800" y="379539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Multiplicative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990600" y="372711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Additive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3651B6-CA3E-41F2-9BFD-91068E0758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5" y="1403357"/>
            <a:ext cx="3326448" cy="2142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A8CDE4-A970-428D-8B63-2F7CF62D41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66" y="1292326"/>
            <a:ext cx="3419475" cy="2434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E2E71-796A-4E85-A1C0-5DC81D611D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64727"/>
            <a:ext cx="4525872" cy="2536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00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HOLT-WINTER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605247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609600" y="3467269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20661A-BBE6-4B84-A758-EC208BD17A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84" y="1179200"/>
            <a:ext cx="3359737" cy="2257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CFC127-C407-434A-AC7C-D3B1837912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" y="3836601"/>
            <a:ext cx="3474170" cy="2257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7963DD-67B1-4A7C-93C7-E1525EF23E02}"/>
              </a:ext>
            </a:extLst>
          </p:cNvPr>
          <p:cNvSpPr/>
          <p:nvPr/>
        </p:nvSpPr>
        <p:spPr>
          <a:xfrm>
            <a:off x="5175498" y="135426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MULTIPLE LINEAR REGRESSION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E7B6DC-AFF4-4A99-8871-14A85058EC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54" y="1170017"/>
            <a:ext cx="3797437" cy="2182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5E05AD-6C25-4857-9707-B1997CFAE7E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13" y="3801291"/>
            <a:ext cx="3797436" cy="2558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8E1F80-C7DC-4FD6-8FB2-C8000E1B7651}"/>
              </a:ext>
            </a:extLst>
          </p:cNvPr>
          <p:cNvSpPr/>
          <p:nvPr/>
        </p:nvSpPr>
        <p:spPr>
          <a:xfrm>
            <a:off x="5334000" y="338977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9CF5F-A118-4476-B59A-72CF2EA65F8C}"/>
              </a:ext>
            </a:extLst>
          </p:cNvPr>
          <p:cNvSpPr txBox="1"/>
          <p:nvPr/>
        </p:nvSpPr>
        <p:spPr>
          <a:xfrm>
            <a:off x="5548131" y="637351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</p:spTree>
    <p:extLst>
      <p:ext uri="{BB962C8B-B14F-4D97-AF65-F5344CB8AC3E}">
        <p14:creationId xmlns:p14="http://schemas.microsoft.com/office/powerpoint/2010/main" val="116674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2BCF884-FDAF-4C8F-81DE-792729E96DE9}"/>
              </a:ext>
            </a:extLst>
          </p:cNvPr>
          <p:cNvSpPr/>
          <p:nvPr/>
        </p:nvSpPr>
        <p:spPr>
          <a:xfrm>
            <a:off x="7211695" y="2900722"/>
            <a:ext cx="1989049" cy="863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685D-5216-4C7C-8FB7-A48E4F81070E}"/>
              </a:ext>
            </a:extLst>
          </p:cNvPr>
          <p:cNvSpPr/>
          <p:nvPr/>
        </p:nvSpPr>
        <p:spPr>
          <a:xfrm>
            <a:off x="609600" y="98415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AVERAGE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FD2C8-3946-4365-87DA-E32E8BE261DF}"/>
              </a:ext>
            </a:extLst>
          </p:cNvPr>
          <p:cNvSpPr txBox="1"/>
          <p:nvPr/>
        </p:nvSpPr>
        <p:spPr>
          <a:xfrm>
            <a:off x="605247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4D46B-B9CB-4547-B22E-09E66749B73C}"/>
              </a:ext>
            </a:extLst>
          </p:cNvPr>
          <p:cNvSpPr txBox="1"/>
          <p:nvPr/>
        </p:nvSpPr>
        <p:spPr>
          <a:xfrm>
            <a:off x="609600" y="3467269"/>
            <a:ext cx="237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7963DD-67B1-4A7C-93C7-E1525EF23E02}"/>
              </a:ext>
            </a:extLst>
          </p:cNvPr>
          <p:cNvSpPr/>
          <p:nvPr/>
        </p:nvSpPr>
        <p:spPr>
          <a:xfrm>
            <a:off x="5175498" y="135426"/>
            <a:ext cx="3030721" cy="1185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MODEL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8E1F80-C7DC-4FD6-8FB2-C8000E1B7651}"/>
              </a:ext>
            </a:extLst>
          </p:cNvPr>
          <p:cNvSpPr/>
          <p:nvPr/>
        </p:nvSpPr>
        <p:spPr>
          <a:xfrm>
            <a:off x="5334000" y="3389770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Plot of Prediction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49CF5F-A118-4476-B59A-72CF2EA65F8C}"/>
              </a:ext>
            </a:extLst>
          </p:cNvPr>
          <p:cNvSpPr txBox="1"/>
          <p:nvPr/>
        </p:nvSpPr>
        <p:spPr>
          <a:xfrm>
            <a:off x="5548131" y="625607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ACF residuals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D9916B-68CB-447A-9A70-6961038BC3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" y="1062132"/>
            <a:ext cx="3173551" cy="22577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161835-35BE-4093-976B-AD32E04CB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" y="3919641"/>
            <a:ext cx="3173552" cy="22577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37A6DE-5531-4060-84E6-9D2B3980CC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254" y="1181312"/>
            <a:ext cx="3359898" cy="18591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B823D4-4F9F-45D9-BDD9-2422C2A7974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74" y="3734887"/>
            <a:ext cx="4057526" cy="24424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135027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449</TotalTime>
  <Words>287</Words>
  <Application>Microsoft Office PowerPoint</Application>
  <PresentationFormat>On-screen Show (4:3)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Neue Haas Grotesk Text Pro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nsreedharan@live.com</dc:creator>
  <cp:lastModifiedBy>nsreedharan@live.com</cp:lastModifiedBy>
  <cp:revision>7</cp:revision>
  <dcterms:created xsi:type="dcterms:W3CDTF">2020-12-09T19:02:56Z</dcterms:created>
  <dcterms:modified xsi:type="dcterms:W3CDTF">2020-12-17T02:39:18Z</dcterms:modified>
</cp:coreProperties>
</file>